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63" r:id="rId2"/>
    <p:sldId id="294" r:id="rId3"/>
    <p:sldId id="282" r:id="rId4"/>
    <p:sldId id="301" r:id="rId5"/>
    <p:sldId id="302" r:id="rId6"/>
    <p:sldId id="303" r:id="rId7"/>
    <p:sldId id="295" r:id="rId8"/>
    <p:sldId id="304" r:id="rId9"/>
    <p:sldId id="293" r:id="rId10"/>
    <p:sldId id="299" r:id="rId11"/>
    <p:sldId id="305" r:id="rId12"/>
    <p:sldId id="292" r:id="rId13"/>
    <p:sldId id="298" r:id="rId14"/>
    <p:sldId id="297" r:id="rId15"/>
    <p:sldId id="306" r:id="rId16"/>
    <p:sldId id="307" r:id="rId17"/>
    <p:sldId id="308" r:id="rId18"/>
    <p:sldId id="309" r:id="rId19"/>
    <p:sldId id="310" r:id="rId20"/>
    <p:sldId id="311" r:id="rId21"/>
    <p:sldId id="291" r:id="rId22"/>
    <p:sldId id="313" r:id="rId23"/>
    <p:sldId id="314" r:id="rId24"/>
    <p:sldId id="315" r:id="rId25"/>
    <p:sldId id="300" r:id="rId2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A3A"/>
    <a:srgbClr val="7C49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73070" autoAdjust="0"/>
  </p:normalViewPr>
  <p:slideViewPr>
    <p:cSldViewPr snapToGrid="0">
      <p:cViewPr varScale="1">
        <p:scale>
          <a:sx n="40" d="100"/>
          <a:sy n="40" d="100"/>
        </p:scale>
        <p:origin x="73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ustomXml" Target="../customXml/item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35" Type="http://schemas.openxmlformats.org/officeDocument/2006/relationships/customXml" Target="../customXml/item3.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7D1A5547-80C4-4C58-949D-C09A071C8215}" type="datetimeFigureOut">
              <a:rPr lang="en-US" smtClean="0"/>
              <a:t>4/26/2024</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AFC1701-BF00-42BE-A4E1-0F09C094181F}" type="slidenum">
              <a:rPr lang="en-US" smtClean="0"/>
              <a:t>‹#›</a:t>
            </a:fld>
            <a:endParaRPr lang="en-US"/>
          </a:p>
        </p:txBody>
      </p:sp>
    </p:spTree>
    <p:extLst>
      <p:ext uri="{BB962C8B-B14F-4D97-AF65-F5344CB8AC3E}">
        <p14:creationId xmlns:p14="http://schemas.microsoft.com/office/powerpoint/2010/main" val="27931209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CA"/>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EDFADECA-7CF0-41FF-A62F-A75B72B5E790}" type="datetimeFigureOut">
              <a:rPr lang="en-CA" smtClean="0"/>
              <a:t>2024-04-26</a:t>
            </a:fld>
            <a:endParaRPr lang="en-CA"/>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CA"/>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CA"/>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13BFD01C-89A6-4626-9DFA-84F90182B9BF}" type="slidenum">
              <a:rPr lang="en-CA" smtClean="0"/>
              <a:t>‹#›</a:t>
            </a:fld>
            <a:endParaRPr lang="en-CA"/>
          </a:p>
        </p:txBody>
      </p:sp>
    </p:spTree>
    <p:extLst>
      <p:ext uri="{BB962C8B-B14F-4D97-AF65-F5344CB8AC3E}">
        <p14:creationId xmlns:p14="http://schemas.microsoft.com/office/powerpoint/2010/main" val="673225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3</a:t>
            </a:fld>
            <a:endParaRPr lang="en-CA"/>
          </a:p>
        </p:txBody>
      </p:sp>
    </p:spTree>
    <p:extLst>
      <p:ext uri="{BB962C8B-B14F-4D97-AF65-F5344CB8AC3E}">
        <p14:creationId xmlns:p14="http://schemas.microsoft.com/office/powerpoint/2010/main" val="4200598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18</a:t>
            </a:fld>
            <a:endParaRPr lang="en-CA"/>
          </a:p>
        </p:txBody>
      </p:sp>
    </p:spTree>
    <p:extLst>
      <p:ext uri="{BB962C8B-B14F-4D97-AF65-F5344CB8AC3E}">
        <p14:creationId xmlns:p14="http://schemas.microsoft.com/office/powerpoint/2010/main" val="1512540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19</a:t>
            </a:fld>
            <a:endParaRPr lang="en-CA"/>
          </a:p>
        </p:txBody>
      </p:sp>
    </p:spTree>
    <p:extLst>
      <p:ext uri="{BB962C8B-B14F-4D97-AF65-F5344CB8AC3E}">
        <p14:creationId xmlns:p14="http://schemas.microsoft.com/office/powerpoint/2010/main" val="26138929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20</a:t>
            </a:fld>
            <a:endParaRPr lang="en-CA"/>
          </a:p>
        </p:txBody>
      </p:sp>
    </p:spTree>
    <p:extLst>
      <p:ext uri="{BB962C8B-B14F-4D97-AF65-F5344CB8AC3E}">
        <p14:creationId xmlns:p14="http://schemas.microsoft.com/office/powerpoint/2010/main" val="351512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FD01C-89A6-4626-9DFA-84F90182B9BF}" type="slidenum">
              <a:rPr lang="en-CA" smtClean="0"/>
              <a:t>25</a:t>
            </a:fld>
            <a:endParaRPr lang="en-CA"/>
          </a:p>
        </p:txBody>
      </p:sp>
    </p:spTree>
    <p:extLst>
      <p:ext uri="{BB962C8B-B14F-4D97-AF65-F5344CB8AC3E}">
        <p14:creationId xmlns:p14="http://schemas.microsoft.com/office/powerpoint/2010/main" val="2119059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4</a:t>
            </a:fld>
            <a:endParaRPr lang="en-CA"/>
          </a:p>
        </p:txBody>
      </p:sp>
    </p:spTree>
    <p:extLst>
      <p:ext uri="{BB962C8B-B14F-4D97-AF65-F5344CB8AC3E}">
        <p14:creationId xmlns:p14="http://schemas.microsoft.com/office/powerpoint/2010/main" val="327611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5</a:t>
            </a:fld>
            <a:endParaRPr lang="en-CA"/>
          </a:p>
        </p:txBody>
      </p:sp>
    </p:spTree>
    <p:extLst>
      <p:ext uri="{BB962C8B-B14F-4D97-AF65-F5344CB8AC3E}">
        <p14:creationId xmlns:p14="http://schemas.microsoft.com/office/powerpoint/2010/main" val="1533366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6</a:t>
            </a:fld>
            <a:endParaRPr lang="en-CA"/>
          </a:p>
        </p:txBody>
      </p:sp>
    </p:spTree>
    <p:extLst>
      <p:ext uri="{BB962C8B-B14F-4D97-AF65-F5344CB8AC3E}">
        <p14:creationId xmlns:p14="http://schemas.microsoft.com/office/powerpoint/2010/main" val="28808771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BFD01C-89A6-4626-9DFA-84F90182B9BF}" type="slidenum">
              <a:rPr lang="en-CA" smtClean="0"/>
              <a:t>13</a:t>
            </a:fld>
            <a:endParaRPr lang="en-CA"/>
          </a:p>
        </p:txBody>
      </p:sp>
    </p:spTree>
    <p:extLst>
      <p:ext uri="{BB962C8B-B14F-4D97-AF65-F5344CB8AC3E}">
        <p14:creationId xmlns:p14="http://schemas.microsoft.com/office/powerpoint/2010/main" val="521511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14</a:t>
            </a:fld>
            <a:endParaRPr lang="en-CA"/>
          </a:p>
        </p:txBody>
      </p:sp>
    </p:spTree>
    <p:extLst>
      <p:ext uri="{BB962C8B-B14F-4D97-AF65-F5344CB8AC3E}">
        <p14:creationId xmlns:p14="http://schemas.microsoft.com/office/powerpoint/2010/main" val="2184250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15</a:t>
            </a:fld>
            <a:endParaRPr lang="en-CA"/>
          </a:p>
        </p:txBody>
      </p:sp>
    </p:spTree>
    <p:extLst>
      <p:ext uri="{BB962C8B-B14F-4D97-AF65-F5344CB8AC3E}">
        <p14:creationId xmlns:p14="http://schemas.microsoft.com/office/powerpoint/2010/main" val="24270142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16</a:t>
            </a:fld>
            <a:endParaRPr lang="en-CA"/>
          </a:p>
        </p:txBody>
      </p:sp>
    </p:spTree>
    <p:extLst>
      <p:ext uri="{BB962C8B-B14F-4D97-AF65-F5344CB8AC3E}">
        <p14:creationId xmlns:p14="http://schemas.microsoft.com/office/powerpoint/2010/main" val="18213395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13BFD01C-89A6-4626-9DFA-84F90182B9BF}" type="slidenum">
              <a:rPr lang="en-CA" smtClean="0"/>
              <a:t>17</a:t>
            </a:fld>
            <a:endParaRPr lang="en-CA"/>
          </a:p>
        </p:txBody>
      </p:sp>
    </p:spTree>
    <p:extLst>
      <p:ext uri="{BB962C8B-B14F-4D97-AF65-F5344CB8AC3E}">
        <p14:creationId xmlns:p14="http://schemas.microsoft.com/office/powerpoint/2010/main" val="35385046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C9DA23D2-68E1-4302-B5F8-1F92046246A1}" type="datetimeFigureOut">
              <a:rPr lang="en-CA" smtClean="0"/>
              <a:t>2024-04-26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980901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C9DA23D2-68E1-4302-B5F8-1F92046246A1}" type="datetimeFigureOut">
              <a:rPr lang="en-CA" smtClean="0"/>
              <a:t>2024-04-26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943310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C9DA23D2-68E1-4302-B5F8-1F92046246A1}" type="datetimeFigureOut">
              <a:rPr lang="en-CA" smtClean="0"/>
              <a:t>2024-04-26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8771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C9DA23D2-68E1-4302-B5F8-1F92046246A1}" type="datetimeFigureOut">
              <a:rPr lang="en-CA" smtClean="0"/>
              <a:t>2024-04-26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803883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DA23D2-68E1-4302-B5F8-1F92046246A1}" type="datetimeFigureOut">
              <a:rPr lang="en-CA" smtClean="0"/>
              <a:t>2024-04-26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496704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C9DA23D2-68E1-4302-B5F8-1F92046246A1}" type="datetimeFigureOut">
              <a:rPr lang="en-CA" smtClean="0"/>
              <a:t>2024-04-26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238451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C9DA23D2-68E1-4302-B5F8-1F92046246A1}" type="datetimeFigureOut">
              <a:rPr lang="en-CA" smtClean="0"/>
              <a:t>2024-04-26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776414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C9DA23D2-68E1-4302-B5F8-1F92046246A1}" type="datetimeFigureOut">
              <a:rPr lang="en-CA" smtClean="0"/>
              <a:t>2024-04-26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185916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DA23D2-68E1-4302-B5F8-1F92046246A1}" type="datetimeFigureOut">
              <a:rPr lang="en-CA" smtClean="0"/>
              <a:t>2024-04-26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186673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DA23D2-68E1-4302-B5F8-1F92046246A1}" type="datetimeFigureOut">
              <a:rPr lang="en-CA" smtClean="0"/>
              <a:t>2024-04-26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293077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DA23D2-68E1-4302-B5F8-1F92046246A1}" type="datetimeFigureOut">
              <a:rPr lang="en-CA" smtClean="0"/>
              <a:t>2024-04-26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96320D9-5DD3-461B-B08B-BA7ECC819618}" type="slidenum">
              <a:rPr lang="en-CA" smtClean="0"/>
              <a:t>‹#›</a:t>
            </a:fld>
            <a:endParaRPr lang="en-CA"/>
          </a:p>
        </p:txBody>
      </p:sp>
    </p:spTree>
    <p:extLst>
      <p:ext uri="{BB962C8B-B14F-4D97-AF65-F5344CB8AC3E}">
        <p14:creationId xmlns:p14="http://schemas.microsoft.com/office/powerpoint/2010/main" val="18063092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DA23D2-68E1-4302-B5F8-1F92046246A1}" type="datetimeFigureOut">
              <a:rPr lang="en-CA" smtClean="0"/>
              <a:t>2024-04-26</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320D9-5DD3-461B-B08B-BA7ECC819618}" type="slidenum">
              <a:rPr lang="en-CA" smtClean="0"/>
              <a:t>‹#›</a:t>
            </a:fld>
            <a:endParaRPr lang="en-CA"/>
          </a:p>
        </p:txBody>
      </p:sp>
    </p:spTree>
    <p:extLst>
      <p:ext uri="{BB962C8B-B14F-4D97-AF65-F5344CB8AC3E}">
        <p14:creationId xmlns:p14="http://schemas.microsoft.com/office/powerpoint/2010/main" val="3719036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info@novavita.org" TargetMode="External"/><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hyperlink" Target="https://www.kpu.ca/sites/default/files/Community%20and%20Health%20Studies/domestic-violence-toolkit.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www.novavita.org/what-we-do" TargetMode="External"/><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1589267"/>
            <a:ext cx="5839968" cy="1851163"/>
          </a:xfrm>
        </p:spPr>
        <p:txBody>
          <a:bodyPr>
            <a:normAutofit/>
          </a:bodyPr>
          <a:lstStyle/>
          <a:p>
            <a:r>
              <a:rPr lang="en-US" sz="4000" dirty="0"/>
              <a:t>NOVA VITA</a:t>
            </a:r>
            <a:br>
              <a:rPr lang="en-US" sz="4000" dirty="0"/>
            </a:br>
            <a:r>
              <a:rPr lang="en-US" sz="4000" dirty="0"/>
              <a:t>DOMESTIC VIOLENCE PREVENTION SERVICES</a:t>
            </a:r>
            <a:endParaRPr lang="en-CA" sz="4000" dirty="0"/>
          </a:p>
        </p:txBody>
      </p:sp>
      <p:sp>
        <p:nvSpPr>
          <p:cNvPr id="8" name="Subtitle 2"/>
          <p:cNvSpPr>
            <a:spLocks noGrp="1"/>
          </p:cNvSpPr>
          <p:nvPr>
            <p:ph type="subTitle" idx="1"/>
          </p:nvPr>
        </p:nvSpPr>
        <p:spPr>
          <a:xfrm>
            <a:off x="5644896" y="3615551"/>
            <a:ext cx="5839968" cy="933386"/>
          </a:xfrm>
        </p:spPr>
        <p:txBody>
          <a:bodyPr>
            <a:normAutofit/>
          </a:bodyPr>
          <a:lstStyle/>
          <a:p>
            <a:pPr>
              <a:lnSpc>
                <a:spcPct val="100000"/>
              </a:lnSpc>
            </a:pPr>
            <a:r>
              <a:rPr lang="en-US" sz="2800" i="1" dirty="0">
                <a:solidFill>
                  <a:schemeClr val="tx2"/>
                </a:solidFill>
              </a:rPr>
              <a:t>For her, for him, for them.</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65358" y="4724058"/>
            <a:ext cx="4222726" cy="1396398"/>
          </a:xfrm>
          <a:prstGeom prst="rect">
            <a:avLst/>
          </a:prstGeom>
        </p:spPr>
      </p:pic>
    </p:spTree>
    <p:extLst>
      <p:ext uri="{BB962C8B-B14F-4D97-AF65-F5344CB8AC3E}">
        <p14:creationId xmlns:p14="http://schemas.microsoft.com/office/powerpoint/2010/main" val="2090189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5839968" cy="1615757"/>
          </a:xfrm>
        </p:spPr>
        <p:txBody>
          <a:bodyPr>
            <a:normAutofit/>
          </a:bodyPr>
          <a:lstStyle/>
          <a:p>
            <a:pPr algn="l"/>
            <a:r>
              <a:rPr lang="en-US" sz="5400" dirty="0"/>
              <a:t>How Educators Can Connect</a:t>
            </a:r>
            <a:endParaRPr lang="en-CA" sz="5400" dirty="0"/>
          </a:p>
        </p:txBody>
      </p:sp>
      <p:sp>
        <p:nvSpPr>
          <p:cNvPr id="8" name="Subtitle 2"/>
          <p:cNvSpPr>
            <a:spLocks noGrp="1"/>
          </p:cNvSpPr>
          <p:nvPr>
            <p:ph type="subTitle" idx="1"/>
          </p:nvPr>
        </p:nvSpPr>
        <p:spPr>
          <a:xfrm>
            <a:off x="5644896" y="2491740"/>
            <a:ext cx="5839968" cy="3840480"/>
          </a:xfrm>
        </p:spPr>
        <p:txBody>
          <a:bodyPr>
            <a:normAutofit/>
          </a:bodyPr>
          <a:lstStyle/>
          <a:p>
            <a:pPr algn="l"/>
            <a:r>
              <a:rPr lang="en-US" dirty="0"/>
              <a:t>For an educator to reach out or to get information, call 519-752-1005 or email </a:t>
            </a:r>
            <a:r>
              <a:rPr lang="en-US" dirty="0">
                <a:hlinkClick r:id="rId3"/>
              </a:rPr>
              <a:t>info@novavita.org</a:t>
            </a:r>
            <a:r>
              <a:rPr lang="en-US" dirty="0"/>
              <a:t>. </a:t>
            </a:r>
          </a:p>
          <a:p>
            <a:pPr algn="l"/>
            <a:r>
              <a:rPr lang="en-US" dirty="0"/>
              <a:t>In the event of an emergency, contact</a:t>
            </a:r>
            <a:br>
              <a:rPr lang="en-US" dirty="0"/>
            </a:br>
            <a:r>
              <a:rPr lang="en-US" dirty="0"/>
              <a:t>our 24 Hour Crisis &amp; Support Line at </a:t>
            </a:r>
            <a:br>
              <a:rPr lang="en-US" dirty="0"/>
            </a:br>
            <a:r>
              <a:rPr lang="en-US" dirty="0"/>
              <a:t>519-752-HELP.</a:t>
            </a:r>
            <a:br>
              <a:rPr lang="en-US" dirty="0"/>
            </a:br>
            <a:endParaRPr lang="en-US" dirty="0"/>
          </a:p>
        </p:txBody>
      </p:sp>
    </p:spTree>
    <p:extLst>
      <p:ext uri="{BB962C8B-B14F-4D97-AF65-F5344CB8AC3E}">
        <p14:creationId xmlns:p14="http://schemas.microsoft.com/office/powerpoint/2010/main" val="33960998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Supporting Families in Service</a:t>
            </a:r>
            <a:endParaRPr lang="en-CA" sz="5400" dirty="0"/>
          </a:p>
        </p:txBody>
      </p:sp>
      <p:sp>
        <p:nvSpPr>
          <p:cNvPr id="8" name="Subtitle 2"/>
          <p:cNvSpPr>
            <a:spLocks noGrp="1"/>
          </p:cNvSpPr>
          <p:nvPr>
            <p:ph type="subTitle" idx="1"/>
          </p:nvPr>
        </p:nvSpPr>
        <p:spPr>
          <a:xfrm>
            <a:off x="5644896" y="2491740"/>
            <a:ext cx="5839968" cy="3840480"/>
          </a:xfrm>
        </p:spPr>
        <p:txBody>
          <a:bodyPr>
            <a:normAutofit/>
          </a:bodyPr>
          <a:lstStyle/>
          <a:p>
            <a:pPr marL="342900" indent="-342900" algn="l">
              <a:buFont typeface="Arial" panose="020B0604020202020204" pitchFamily="34" charset="0"/>
              <a:buChar char="•"/>
            </a:pPr>
            <a:r>
              <a:rPr lang="en-US" dirty="0"/>
              <a:t>Create a safe, supportive and positive environment</a:t>
            </a:r>
          </a:p>
          <a:p>
            <a:pPr marL="342900" indent="-342900" algn="l">
              <a:buFont typeface="Arial" panose="020B0604020202020204" pitchFamily="34" charset="0"/>
              <a:buChar char="•"/>
            </a:pPr>
            <a:r>
              <a:rPr lang="en-US" dirty="0"/>
              <a:t>Provide options/choice</a:t>
            </a:r>
          </a:p>
          <a:p>
            <a:pPr marL="342900" indent="-342900" algn="l">
              <a:buFont typeface="Arial" panose="020B0604020202020204" pitchFamily="34" charset="0"/>
              <a:buChar char="•"/>
            </a:pPr>
            <a:r>
              <a:rPr lang="en-US" dirty="0"/>
              <a:t>Build trusting relationships </a:t>
            </a:r>
          </a:p>
          <a:p>
            <a:pPr marL="342900" indent="-342900" algn="l">
              <a:buFont typeface="Arial" panose="020B0604020202020204" pitchFamily="34" charset="0"/>
              <a:buChar char="•"/>
            </a:pPr>
            <a:r>
              <a:rPr lang="en-US" dirty="0"/>
              <a:t>Have a regular, predictable routine in place</a:t>
            </a:r>
            <a:br>
              <a:rPr lang="en-US" dirty="0"/>
            </a:br>
            <a:endParaRPr lang="en-US" dirty="0"/>
          </a:p>
        </p:txBody>
      </p:sp>
    </p:spTree>
    <p:extLst>
      <p:ext uri="{BB962C8B-B14F-4D97-AF65-F5344CB8AC3E}">
        <p14:creationId xmlns:p14="http://schemas.microsoft.com/office/powerpoint/2010/main" val="14253147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Supporting Families in Service</a:t>
            </a:r>
            <a:endParaRPr lang="en-CA" sz="5400" dirty="0"/>
          </a:p>
        </p:txBody>
      </p:sp>
      <p:sp>
        <p:nvSpPr>
          <p:cNvPr id="8" name="Subtitle 2"/>
          <p:cNvSpPr>
            <a:spLocks noGrp="1"/>
          </p:cNvSpPr>
          <p:nvPr>
            <p:ph type="subTitle" idx="1"/>
          </p:nvPr>
        </p:nvSpPr>
        <p:spPr>
          <a:xfrm>
            <a:off x="5644896" y="2491740"/>
            <a:ext cx="5839968" cy="3840480"/>
          </a:xfrm>
        </p:spPr>
        <p:txBody>
          <a:bodyPr>
            <a:normAutofit/>
          </a:bodyPr>
          <a:lstStyle/>
          <a:p>
            <a:pPr marL="342900" indent="-342900" algn="l">
              <a:buFont typeface="Arial" panose="020B0604020202020204" pitchFamily="34" charset="0"/>
              <a:buChar char="•"/>
            </a:pPr>
            <a:r>
              <a:rPr lang="en-US" dirty="0"/>
              <a:t>Provide extra time when transitioning </a:t>
            </a:r>
          </a:p>
          <a:p>
            <a:pPr marL="342900" indent="-342900" algn="l">
              <a:buFont typeface="Arial" panose="020B0604020202020204" pitchFamily="34" charset="0"/>
              <a:buChar char="•"/>
            </a:pPr>
            <a:r>
              <a:rPr lang="en-US" dirty="0"/>
              <a:t>Look beyond the behaviour</a:t>
            </a:r>
          </a:p>
          <a:p>
            <a:pPr marL="342900" indent="-342900" algn="l">
              <a:buFont typeface="Arial" panose="020B0604020202020204" pitchFamily="34" charset="0"/>
              <a:buChar char="•"/>
            </a:pPr>
            <a:r>
              <a:rPr lang="en-US" dirty="0"/>
              <a:t>Provide sensory stimulation (ie. fidget toys) </a:t>
            </a:r>
          </a:p>
          <a:p>
            <a:pPr marL="342900" indent="-342900" algn="l">
              <a:buFont typeface="Arial" panose="020B0604020202020204" pitchFamily="34" charset="0"/>
              <a:buChar char="•"/>
            </a:pPr>
            <a:r>
              <a:rPr lang="en-US" dirty="0"/>
              <a:t>Be consistent</a:t>
            </a:r>
            <a:br>
              <a:rPr lang="en-US" dirty="0"/>
            </a:br>
            <a:endParaRPr lang="en-US" dirty="0"/>
          </a:p>
        </p:txBody>
      </p:sp>
    </p:spTree>
    <p:extLst>
      <p:ext uri="{BB962C8B-B14F-4D97-AF65-F5344CB8AC3E}">
        <p14:creationId xmlns:p14="http://schemas.microsoft.com/office/powerpoint/2010/main" val="1511944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How to Respond As An Educator</a:t>
            </a:r>
            <a:endParaRPr lang="en-CA" sz="5400" dirty="0"/>
          </a:p>
        </p:txBody>
      </p:sp>
      <p:sp>
        <p:nvSpPr>
          <p:cNvPr id="8" name="Subtitle 2"/>
          <p:cNvSpPr>
            <a:spLocks noGrp="1"/>
          </p:cNvSpPr>
          <p:nvPr>
            <p:ph type="subTitle" idx="1"/>
          </p:nvPr>
        </p:nvSpPr>
        <p:spPr>
          <a:xfrm>
            <a:off x="5644896" y="2491740"/>
            <a:ext cx="5839968" cy="3840480"/>
          </a:xfrm>
        </p:spPr>
        <p:txBody>
          <a:bodyPr>
            <a:noAutofit/>
          </a:bodyPr>
          <a:lstStyle/>
          <a:p>
            <a:pPr algn="l">
              <a:lnSpc>
                <a:spcPct val="100000"/>
              </a:lnSpc>
            </a:pPr>
            <a:r>
              <a:rPr lang="en-US" b="1" dirty="0"/>
              <a:t>B.L.O.S.S.O.M. </a:t>
            </a:r>
            <a:r>
              <a:rPr lang="en-US" dirty="0"/>
              <a:t>is a tool to help you support someone in an abusive relationship or experiencing violence in the home.</a:t>
            </a:r>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75472"/>
          <a:stretch/>
        </p:blipFill>
        <p:spPr>
          <a:xfrm>
            <a:off x="5261317" y="4168140"/>
            <a:ext cx="6554958" cy="1607820"/>
          </a:xfrm>
          <a:prstGeom prst="rect">
            <a:avLst/>
          </a:prstGeom>
        </p:spPr>
      </p:pic>
    </p:spTree>
    <p:extLst>
      <p:ext uri="{BB962C8B-B14F-4D97-AF65-F5344CB8AC3E}">
        <p14:creationId xmlns:p14="http://schemas.microsoft.com/office/powerpoint/2010/main" val="8464295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b="1" dirty="0"/>
              <a:t>B</a:t>
            </a:r>
            <a:r>
              <a:rPr lang="en-US" sz="5400" dirty="0"/>
              <a:t>.L.O.S.S.O.M</a:t>
            </a:r>
            <a:endParaRPr lang="en-CA" sz="5400" dirty="0"/>
          </a:p>
        </p:txBody>
      </p:sp>
      <p:pic>
        <p:nvPicPr>
          <p:cNvPr id="5" name="Content Placeholder 5"/>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1558957" y="2717162"/>
            <a:ext cx="3744096" cy="3744096"/>
          </a:xfrm>
        </p:spPr>
      </p:pic>
      <p:sp>
        <p:nvSpPr>
          <p:cNvPr id="6" name="Content Placeholder 3"/>
          <p:cNvSpPr txBox="1">
            <a:spLocks/>
          </p:cNvSpPr>
          <p:nvPr/>
        </p:nvSpPr>
        <p:spPr>
          <a:xfrm>
            <a:off x="5450305" y="2248483"/>
            <a:ext cx="5517914" cy="348275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Believe the person and their experience</a:t>
            </a:r>
          </a:p>
          <a:p>
            <a:r>
              <a:rPr lang="en-US" sz="2400" dirty="0"/>
              <a:t>Believe that barriers to leaving exist</a:t>
            </a:r>
          </a:p>
          <a:p>
            <a:r>
              <a:rPr lang="en-US" sz="2400" dirty="0"/>
              <a:t>Don’t blame them for the abuse</a:t>
            </a:r>
          </a:p>
        </p:txBody>
      </p:sp>
      <p:sp>
        <p:nvSpPr>
          <p:cNvPr id="7" name="Title 1"/>
          <p:cNvSpPr txBox="1">
            <a:spLocks/>
          </p:cNvSpPr>
          <p:nvPr/>
        </p:nvSpPr>
        <p:spPr>
          <a:xfrm>
            <a:off x="1183105" y="2238426"/>
            <a:ext cx="4495800" cy="102234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t>Believe</a:t>
            </a:r>
            <a:br>
              <a:rPr lang="en-US" sz="4000" dirty="0"/>
            </a:br>
            <a:r>
              <a:rPr lang="en-US" sz="4000" dirty="0"/>
              <a:t> </a:t>
            </a:r>
            <a:endParaRPr lang="en-CA" sz="4000" dirty="0"/>
          </a:p>
        </p:txBody>
      </p:sp>
    </p:spTree>
    <p:extLst>
      <p:ext uri="{BB962C8B-B14F-4D97-AF65-F5344CB8AC3E}">
        <p14:creationId xmlns:p14="http://schemas.microsoft.com/office/powerpoint/2010/main" val="1294708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dirty="0"/>
              <a:t>B.</a:t>
            </a:r>
            <a:r>
              <a:rPr lang="en-US" sz="5400" b="1" dirty="0"/>
              <a:t>L</a:t>
            </a:r>
            <a:r>
              <a:rPr lang="en-US" sz="5400" dirty="0"/>
              <a:t>.O.S.S.O.M</a:t>
            </a:r>
            <a:endParaRPr lang="en-CA" sz="5400" dirty="0"/>
          </a:p>
        </p:txBody>
      </p:sp>
      <p:sp>
        <p:nvSpPr>
          <p:cNvPr id="6" name="Content Placeholder 3"/>
          <p:cNvSpPr txBox="1">
            <a:spLocks/>
          </p:cNvSpPr>
          <p:nvPr/>
        </p:nvSpPr>
        <p:spPr>
          <a:xfrm>
            <a:off x="5678905" y="2717162"/>
            <a:ext cx="5517914" cy="348275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Listen to the person’s story </a:t>
            </a:r>
          </a:p>
          <a:p>
            <a:r>
              <a:rPr lang="en-US" sz="2400" dirty="0"/>
              <a:t>Validate their feelings</a:t>
            </a:r>
          </a:p>
          <a:p>
            <a:r>
              <a:rPr lang="en-US" sz="2400" dirty="0"/>
              <a:t>Listen without judgement</a:t>
            </a:r>
          </a:p>
        </p:txBody>
      </p:sp>
      <p:sp>
        <p:nvSpPr>
          <p:cNvPr id="8" name="Title 1"/>
          <p:cNvSpPr txBox="1">
            <a:spLocks/>
          </p:cNvSpPr>
          <p:nvPr/>
        </p:nvSpPr>
        <p:spPr>
          <a:xfrm>
            <a:off x="1231273" y="2305685"/>
            <a:ext cx="4495800" cy="102234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t>Listen</a:t>
            </a:r>
            <a:br>
              <a:rPr lang="en-US" sz="4000" dirty="0"/>
            </a:br>
            <a:r>
              <a:rPr lang="en-US" sz="4000" dirty="0"/>
              <a:t> </a:t>
            </a:r>
            <a:endParaRPr lang="en-CA" sz="4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4970" y="2667151"/>
            <a:ext cx="3628406" cy="3628406"/>
          </a:xfrm>
          <a:prstGeom prst="rect">
            <a:avLst/>
          </a:prstGeom>
        </p:spPr>
      </p:pic>
    </p:spTree>
    <p:extLst>
      <p:ext uri="{BB962C8B-B14F-4D97-AF65-F5344CB8AC3E}">
        <p14:creationId xmlns:p14="http://schemas.microsoft.com/office/powerpoint/2010/main" val="24245992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dirty="0"/>
              <a:t>B.L.</a:t>
            </a:r>
            <a:r>
              <a:rPr lang="en-US" sz="5400" b="1" dirty="0"/>
              <a:t>O</a:t>
            </a:r>
            <a:r>
              <a:rPr lang="en-US" sz="5400" dirty="0"/>
              <a:t>.S.S.O.M</a:t>
            </a:r>
            <a:endParaRPr lang="en-CA" sz="5400" dirty="0"/>
          </a:p>
        </p:txBody>
      </p:sp>
      <p:sp>
        <p:nvSpPr>
          <p:cNvPr id="6" name="Content Placeholder 3"/>
          <p:cNvSpPr txBox="1">
            <a:spLocks/>
          </p:cNvSpPr>
          <p:nvPr/>
        </p:nvSpPr>
        <p:spPr>
          <a:xfrm>
            <a:off x="5678905" y="2717162"/>
            <a:ext cx="5517914" cy="348275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Provide the person with options </a:t>
            </a:r>
          </a:p>
          <a:p>
            <a:r>
              <a:rPr lang="en-US" sz="2400" dirty="0"/>
              <a:t>Don’t tell them what to do</a:t>
            </a:r>
          </a:p>
          <a:p>
            <a:r>
              <a:rPr lang="en-US" sz="2400" dirty="0"/>
              <a:t>Let them decide what’s best and involve them in their plan of care</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571" y="2262188"/>
            <a:ext cx="4721772" cy="4721772"/>
          </a:xfrm>
          <a:prstGeom prst="rect">
            <a:avLst/>
          </a:prstGeom>
        </p:spPr>
      </p:pic>
      <p:sp>
        <p:nvSpPr>
          <p:cNvPr id="9" name="Title 1"/>
          <p:cNvSpPr txBox="1">
            <a:spLocks/>
          </p:cNvSpPr>
          <p:nvPr/>
        </p:nvSpPr>
        <p:spPr>
          <a:xfrm>
            <a:off x="1231273" y="2397125"/>
            <a:ext cx="4495800" cy="102234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t>Options</a:t>
            </a:r>
            <a:br>
              <a:rPr lang="en-US" sz="4000" dirty="0"/>
            </a:br>
            <a:r>
              <a:rPr lang="en-US" sz="4000" dirty="0"/>
              <a:t> </a:t>
            </a:r>
            <a:endParaRPr lang="en-CA" sz="4000" dirty="0"/>
          </a:p>
        </p:txBody>
      </p:sp>
    </p:spTree>
    <p:extLst>
      <p:ext uri="{BB962C8B-B14F-4D97-AF65-F5344CB8AC3E}">
        <p14:creationId xmlns:p14="http://schemas.microsoft.com/office/powerpoint/2010/main" val="16604359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dirty="0"/>
              <a:t>B.L.O.</a:t>
            </a:r>
            <a:r>
              <a:rPr lang="en-US" sz="5400" b="1" dirty="0"/>
              <a:t>S</a:t>
            </a:r>
            <a:r>
              <a:rPr lang="en-US" sz="5400" dirty="0"/>
              <a:t>.S.O.M</a:t>
            </a:r>
            <a:endParaRPr lang="en-CA" sz="5400" dirty="0"/>
          </a:p>
        </p:txBody>
      </p:sp>
      <p:sp>
        <p:nvSpPr>
          <p:cNvPr id="6" name="Content Placeholder 3"/>
          <p:cNvSpPr txBox="1">
            <a:spLocks/>
          </p:cNvSpPr>
          <p:nvPr/>
        </p:nvSpPr>
        <p:spPr>
          <a:xfrm>
            <a:off x="5678905" y="2717162"/>
            <a:ext cx="5517914" cy="348275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Support the person in whatever way you can, even if it’s just listening </a:t>
            </a:r>
          </a:p>
          <a:p>
            <a:r>
              <a:rPr lang="en-US" sz="2400" dirty="0"/>
              <a:t>Support the decisions they make </a:t>
            </a:r>
          </a:p>
          <a:p>
            <a:r>
              <a:rPr lang="en-US" sz="2400" dirty="0"/>
              <a:t>Focus on their strengths</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3239" y="2467458"/>
            <a:ext cx="4571868" cy="4571868"/>
          </a:xfrm>
          <a:prstGeom prst="rect">
            <a:avLst/>
          </a:prstGeom>
        </p:spPr>
      </p:pic>
      <p:sp>
        <p:nvSpPr>
          <p:cNvPr id="9" name="Title 1"/>
          <p:cNvSpPr txBox="1">
            <a:spLocks/>
          </p:cNvSpPr>
          <p:nvPr/>
        </p:nvSpPr>
        <p:spPr>
          <a:xfrm>
            <a:off x="1231273" y="2419985"/>
            <a:ext cx="4495800" cy="102234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t>Support</a:t>
            </a:r>
            <a:br>
              <a:rPr lang="en-US" sz="4000" dirty="0"/>
            </a:br>
            <a:r>
              <a:rPr lang="en-US" sz="4000" dirty="0"/>
              <a:t> </a:t>
            </a:r>
            <a:endParaRPr lang="en-CA" sz="4000" dirty="0"/>
          </a:p>
        </p:txBody>
      </p:sp>
    </p:spTree>
    <p:extLst>
      <p:ext uri="{BB962C8B-B14F-4D97-AF65-F5344CB8AC3E}">
        <p14:creationId xmlns:p14="http://schemas.microsoft.com/office/powerpoint/2010/main" val="3198764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dirty="0"/>
              <a:t>B.L.O.S.</a:t>
            </a:r>
            <a:r>
              <a:rPr lang="en-US" sz="5400" b="1" dirty="0"/>
              <a:t>S</a:t>
            </a:r>
            <a:r>
              <a:rPr lang="en-US" sz="5400" dirty="0"/>
              <a:t>.O.M</a:t>
            </a:r>
            <a:endParaRPr lang="en-CA" sz="5400" dirty="0"/>
          </a:p>
        </p:txBody>
      </p:sp>
      <p:sp>
        <p:nvSpPr>
          <p:cNvPr id="6" name="Content Placeholder 3"/>
          <p:cNvSpPr txBox="1">
            <a:spLocks/>
          </p:cNvSpPr>
          <p:nvPr/>
        </p:nvSpPr>
        <p:spPr>
          <a:xfrm>
            <a:off x="5678905" y="2717162"/>
            <a:ext cx="5517914" cy="3482751"/>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Help the person think of a safety plan</a:t>
            </a:r>
          </a:p>
          <a:p>
            <a:r>
              <a:rPr lang="en-US" sz="2400" dirty="0"/>
              <a:t>Develop a code word for help so you know to call the police if they were to use that word</a:t>
            </a:r>
          </a:p>
        </p:txBody>
      </p:sp>
      <p:sp>
        <p:nvSpPr>
          <p:cNvPr id="8" name="Title 1"/>
          <p:cNvSpPr txBox="1">
            <a:spLocks/>
          </p:cNvSpPr>
          <p:nvPr/>
        </p:nvSpPr>
        <p:spPr>
          <a:xfrm>
            <a:off x="1231273" y="2351405"/>
            <a:ext cx="4495800" cy="102234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t>Safety Plan</a:t>
            </a:r>
            <a:br>
              <a:rPr lang="en-US" sz="4000" dirty="0"/>
            </a:br>
            <a:r>
              <a:rPr lang="en-US" sz="4000" dirty="0"/>
              <a:t> </a:t>
            </a:r>
            <a:endParaRPr lang="en-CA" sz="4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273" y="2717162"/>
            <a:ext cx="4140838" cy="4140838"/>
          </a:xfrm>
          <a:prstGeom prst="rect">
            <a:avLst/>
          </a:prstGeom>
        </p:spPr>
      </p:pic>
    </p:spTree>
    <p:extLst>
      <p:ext uri="{BB962C8B-B14F-4D97-AF65-F5344CB8AC3E}">
        <p14:creationId xmlns:p14="http://schemas.microsoft.com/office/powerpoint/2010/main" val="1864072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dirty="0"/>
              <a:t>B.L.O.S.S.</a:t>
            </a:r>
            <a:r>
              <a:rPr lang="en-US" sz="5400" b="1" dirty="0"/>
              <a:t>O</a:t>
            </a:r>
            <a:r>
              <a:rPr lang="en-US" sz="5400" dirty="0"/>
              <a:t>.M</a:t>
            </a:r>
            <a:endParaRPr lang="en-CA" sz="5400" dirty="0"/>
          </a:p>
        </p:txBody>
      </p:sp>
      <p:sp>
        <p:nvSpPr>
          <p:cNvPr id="6" name="Content Placeholder 3"/>
          <p:cNvSpPr txBox="1">
            <a:spLocks/>
          </p:cNvSpPr>
          <p:nvPr/>
        </p:nvSpPr>
        <p:spPr>
          <a:xfrm>
            <a:off x="5678905" y="3040380"/>
            <a:ext cx="5517914" cy="315953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Know the resources and services in your community that can help</a:t>
            </a:r>
          </a:p>
          <a:p>
            <a:r>
              <a:rPr lang="en-US" sz="2400" dirty="0"/>
              <a:t>Share resources with the individual when they’re ready </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3020" y="2821633"/>
            <a:ext cx="4046404" cy="4046404"/>
          </a:xfrm>
          <a:prstGeom prst="rect">
            <a:avLst/>
          </a:prstGeom>
        </p:spPr>
      </p:pic>
      <p:sp>
        <p:nvSpPr>
          <p:cNvPr id="9" name="Title 1"/>
          <p:cNvSpPr txBox="1">
            <a:spLocks/>
          </p:cNvSpPr>
          <p:nvPr/>
        </p:nvSpPr>
        <p:spPr>
          <a:xfrm>
            <a:off x="1231273" y="2374265"/>
            <a:ext cx="4495800" cy="1022349"/>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t>Offer Resources</a:t>
            </a:r>
            <a:br>
              <a:rPr lang="en-US" sz="4000" dirty="0"/>
            </a:br>
            <a:r>
              <a:rPr lang="en-US" sz="4000" dirty="0"/>
              <a:t> </a:t>
            </a:r>
            <a:endParaRPr lang="en-CA" sz="4000" dirty="0"/>
          </a:p>
        </p:txBody>
      </p:sp>
    </p:spTree>
    <p:extLst>
      <p:ext uri="{BB962C8B-B14F-4D97-AF65-F5344CB8AC3E}">
        <p14:creationId xmlns:p14="http://schemas.microsoft.com/office/powerpoint/2010/main" val="146383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ctrTitle"/>
          </p:nvPr>
        </p:nvSpPr>
        <p:spPr>
          <a:xfrm>
            <a:off x="5644896" y="715963"/>
            <a:ext cx="5839968" cy="911669"/>
          </a:xfrm>
        </p:spPr>
        <p:txBody>
          <a:bodyPr>
            <a:normAutofit/>
          </a:bodyPr>
          <a:lstStyle/>
          <a:p>
            <a:pPr algn="l"/>
            <a:r>
              <a:rPr lang="en-US" sz="5400" dirty="0"/>
              <a:t>Who We Are</a:t>
            </a:r>
            <a:endParaRPr lang="en-CA" sz="5400" dirty="0"/>
          </a:p>
        </p:txBody>
      </p:sp>
      <p:sp>
        <p:nvSpPr>
          <p:cNvPr id="6" name="Subtitle 2"/>
          <p:cNvSpPr txBox="1">
            <a:spLocks/>
          </p:cNvSpPr>
          <p:nvPr/>
        </p:nvSpPr>
        <p:spPr>
          <a:xfrm>
            <a:off x="5644896" y="1719072"/>
            <a:ext cx="5839968" cy="457504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dirty="0"/>
              <a:t>Nova Vita provides services for all individuals who experience and are affected by domestic violence and homelessness.</a:t>
            </a:r>
          </a:p>
          <a:p>
            <a:pPr marL="342900" indent="-342900" algn="l">
              <a:lnSpc>
                <a:spcPct val="100000"/>
              </a:lnSpc>
              <a:buFont typeface="Arial" panose="020B0604020202020204" pitchFamily="34" charset="0"/>
              <a:buChar char="•"/>
            </a:pPr>
            <a:r>
              <a:rPr lang="en-US" dirty="0"/>
              <a:t>Emergency Shelter</a:t>
            </a:r>
          </a:p>
          <a:p>
            <a:pPr marL="342900" indent="-342900" algn="l">
              <a:lnSpc>
                <a:spcPct val="100000"/>
              </a:lnSpc>
              <a:buFont typeface="Arial" panose="020B0604020202020204" pitchFamily="34" charset="0"/>
              <a:buChar char="•"/>
            </a:pPr>
            <a:r>
              <a:rPr lang="en-US" dirty="0"/>
              <a:t>Transitional &amp; Housing Support</a:t>
            </a:r>
          </a:p>
          <a:p>
            <a:pPr marL="342900" indent="-342900" algn="l">
              <a:lnSpc>
                <a:spcPct val="100000"/>
              </a:lnSpc>
              <a:buFont typeface="Arial" panose="020B0604020202020204" pitchFamily="34" charset="0"/>
              <a:buChar char="•"/>
            </a:pPr>
            <a:r>
              <a:rPr lang="en-US" dirty="0"/>
              <a:t>Child &amp; Youth Programs</a:t>
            </a:r>
          </a:p>
          <a:p>
            <a:pPr marL="342900" indent="-342900" algn="l">
              <a:lnSpc>
                <a:spcPct val="100000"/>
              </a:lnSpc>
              <a:buFont typeface="Arial" panose="020B0604020202020204" pitchFamily="34" charset="0"/>
              <a:buChar char="•"/>
            </a:pPr>
            <a:r>
              <a:rPr lang="en-US" dirty="0"/>
              <a:t>Family Programs</a:t>
            </a:r>
          </a:p>
          <a:p>
            <a:pPr marL="342900" indent="-342900" algn="l">
              <a:lnSpc>
                <a:spcPct val="100000"/>
              </a:lnSpc>
              <a:buFont typeface="Arial" panose="020B0604020202020204" pitchFamily="34" charset="0"/>
              <a:buChar char="•"/>
            </a:pPr>
            <a:r>
              <a:rPr lang="en-US" dirty="0"/>
              <a:t>Community Counselling</a:t>
            </a:r>
          </a:p>
          <a:p>
            <a:pPr marL="342900" indent="-342900" algn="l">
              <a:lnSpc>
                <a:spcPct val="100000"/>
              </a:lnSpc>
              <a:buFont typeface="Arial" panose="020B0604020202020204" pitchFamily="34" charset="0"/>
              <a:buChar char="•"/>
            </a:pPr>
            <a:r>
              <a:rPr lang="en-US" dirty="0"/>
              <a:t>Challenge to Change Program</a:t>
            </a:r>
          </a:p>
          <a:p>
            <a:pPr algn="l">
              <a:lnSpc>
                <a:spcPct val="100000"/>
              </a:lnSpc>
            </a:pPr>
            <a:endParaRPr lang="en-US" dirty="0"/>
          </a:p>
        </p:txBody>
      </p:sp>
    </p:spTree>
    <p:extLst>
      <p:ext uri="{BB962C8B-B14F-4D97-AF65-F5344CB8AC3E}">
        <p14:creationId xmlns:p14="http://schemas.microsoft.com/office/powerpoint/2010/main" val="34235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91540" y="498475"/>
            <a:ext cx="10462260" cy="1325563"/>
          </a:xfrm>
        </p:spPr>
        <p:txBody>
          <a:bodyPr>
            <a:normAutofit/>
          </a:bodyPr>
          <a:lstStyle/>
          <a:p>
            <a:pPr algn="ctr"/>
            <a:r>
              <a:rPr lang="en-US" sz="5400" dirty="0"/>
              <a:t>B.L.O.S.S.O.</a:t>
            </a:r>
            <a:r>
              <a:rPr lang="en-US" sz="5400" b="1" dirty="0"/>
              <a:t>M</a:t>
            </a:r>
            <a:endParaRPr lang="en-CA" sz="5400" b="1" dirty="0"/>
          </a:p>
        </p:txBody>
      </p:sp>
      <p:sp>
        <p:nvSpPr>
          <p:cNvPr id="6" name="Content Placeholder 3"/>
          <p:cNvSpPr txBox="1">
            <a:spLocks/>
          </p:cNvSpPr>
          <p:nvPr/>
        </p:nvSpPr>
        <p:spPr>
          <a:xfrm>
            <a:off x="5678905" y="3040380"/>
            <a:ext cx="5517914" cy="3159533"/>
          </a:xfrm>
          <a:prstGeom prst="rect">
            <a:avLst/>
          </a:prstGeom>
        </p:spPr>
        <p:txBody>
          <a:bodyPr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Be non-judgmental and respect their choices</a:t>
            </a:r>
          </a:p>
          <a:p>
            <a:r>
              <a:rPr lang="en-US" sz="2400" dirty="0"/>
              <a:t>Appreciate that this is a difficult process for them</a:t>
            </a:r>
          </a:p>
          <a:p>
            <a:r>
              <a:rPr lang="en-US" sz="2400" dirty="0"/>
              <a:t>Let them set the pace. Don’t expect them to leave a relationship when they’re not ready </a:t>
            </a:r>
          </a:p>
        </p:txBody>
      </p:sp>
      <p:sp>
        <p:nvSpPr>
          <p:cNvPr id="8" name="Title 1"/>
          <p:cNvSpPr txBox="1">
            <a:spLocks/>
          </p:cNvSpPr>
          <p:nvPr/>
        </p:nvSpPr>
        <p:spPr>
          <a:xfrm>
            <a:off x="1122418" y="2374265"/>
            <a:ext cx="4495800" cy="1022349"/>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900" b="1" dirty="0"/>
              <a:t>Maintain Respect</a:t>
            </a:r>
            <a:br>
              <a:rPr lang="en-US" sz="4000" dirty="0"/>
            </a:br>
            <a:r>
              <a:rPr lang="en-US" sz="4000" dirty="0"/>
              <a:t> </a:t>
            </a:r>
            <a:endParaRPr lang="en-CA" sz="4000"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0197" y="2537050"/>
            <a:ext cx="4571868" cy="4571868"/>
          </a:xfrm>
          <a:prstGeom prst="rect">
            <a:avLst/>
          </a:prstGeom>
        </p:spPr>
      </p:pic>
    </p:spTree>
    <p:extLst>
      <p:ext uri="{BB962C8B-B14F-4D97-AF65-F5344CB8AC3E}">
        <p14:creationId xmlns:p14="http://schemas.microsoft.com/office/powerpoint/2010/main" val="4264431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Signs of Violence in the Home</a:t>
            </a:r>
            <a:endParaRPr lang="en-CA" sz="5400" dirty="0"/>
          </a:p>
        </p:txBody>
      </p:sp>
      <p:sp>
        <p:nvSpPr>
          <p:cNvPr id="8" name="Subtitle 2"/>
          <p:cNvSpPr>
            <a:spLocks noGrp="1"/>
          </p:cNvSpPr>
          <p:nvPr>
            <p:ph type="subTitle" idx="1"/>
          </p:nvPr>
        </p:nvSpPr>
        <p:spPr>
          <a:xfrm>
            <a:off x="5644896" y="2491740"/>
            <a:ext cx="5839968" cy="3840480"/>
          </a:xfrm>
        </p:spPr>
        <p:txBody>
          <a:bodyPr>
            <a:noAutofit/>
          </a:bodyPr>
          <a:lstStyle/>
          <a:p>
            <a:pPr algn="l">
              <a:lnSpc>
                <a:spcPct val="100000"/>
              </a:lnSpc>
            </a:pPr>
            <a:r>
              <a:rPr lang="en-US" dirty="0"/>
              <a:t>Signs a child may have been exposed to domestic violence:</a:t>
            </a:r>
          </a:p>
          <a:p>
            <a:pPr marL="342900" indent="-342900" algn="l">
              <a:lnSpc>
                <a:spcPct val="100000"/>
              </a:lnSpc>
              <a:buFont typeface="Arial" panose="020B0604020202020204" pitchFamily="34" charset="0"/>
              <a:buChar char="•"/>
            </a:pPr>
            <a:r>
              <a:rPr lang="en-US" dirty="0"/>
              <a:t>Imitating violence witnessed by hitting, biting, hurting animals, screaming/yelling, breaking toys, and injuring themselves and/or others</a:t>
            </a:r>
          </a:p>
          <a:p>
            <a:pPr marL="342900" indent="-342900" algn="l">
              <a:lnSpc>
                <a:spcPct val="100000"/>
              </a:lnSpc>
              <a:buFont typeface="Arial" panose="020B0604020202020204" pitchFamily="34" charset="0"/>
              <a:buChar char="•"/>
            </a:pPr>
            <a:r>
              <a:rPr lang="en-US" dirty="0"/>
              <a:t>Reacting to stress and tension by whining, clinging, eating/sleeping disturbances, and regression of skills previously learned</a:t>
            </a:r>
          </a:p>
        </p:txBody>
      </p:sp>
    </p:spTree>
    <p:extLst>
      <p:ext uri="{BB962C8B-B14F-4D97-AF65-F5344CB8AC3E}">
        <p14:creationId xmlns:p14="http://schemas.microsoft.com/office/powerpoint/2010/main" val="84967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Signs of Violence in the Home</a:t>
            </a:r>
            <a:endParaRPr lang="en-CA" sz="5400" dirty="0"/>
          </a:p>
        </p:txBody>
      </p:sp>
      <p:sp>
        <p:nvSpPr>
          <p:cNvPr id="8" name="Subtitle 2"/>
          <p:cNvSpPr>
            <a:spLocks noGrp="1"/>
          </p:cNvSpPr>
          <p:nvPr>
            <p:ph type="subTitle" idx="1"/>
          </p:nvPr>
        </p:nvSpPr>
        <p:spPr>
          <a:xfrm>
            <a:off x="5644896" y="2491740"/>
            <a:ext cx="5839968" cy="3840480"/>
          </a:xfrm>
        </p:spPr>
        <p:txBody>
          <a:bodyPr>
            <a:noAutofit/>
          </a:bodyPr>
          <a:lstStyle/>
          <a:p>
            <a:pPr algn="l">
              <a:lnSpc>
                <a:spcPct val="100000"/>
              </a:lnSpc>
            </a:pPr>
            <a:r>
              <a:rPr lang="en-US" dirty="0"/>
              <a:t>Signs a child may have been exposed to domestic violence:</a:t>
            </a:r>
          </a:p>
          <a:p>
            <a:pPr marL="342900" indent="-342900" algn="l">
              <a:lnSpc>
                <a:spcPct val="100000"/>
              </a:lnSpc>
              <a:buFont typeface="Arial" panose="020B0604020202020204" pitchFamily="34" charset="0"/>
              <a:buChar char="•"/>
            </a:pPr>
            <a:r>
              <a:rPr lang="en-US" dirty="0"/>
              <a:t>Extreme separation anxiety, difficulty at drop-off, when transitioning and during departure. Easily startled by external stimuli.</a:t>
            </a:r>
          </a:p>
          <a:p>
            <a:pPr marL="342900" indent="-342900" algn="l">
              <a:lnSpc>
                <a:spcPct val="100000"/>
              </a:lnSpc>
              <a:buFont typeface="Arial" panose="020B0604020202020204" pitchFamily="34" charset="0"/>
              <a:buChar char="•"/>
            </a:pPr>
            <a:r>
              <a:rPr lang="en-US" dirty="0"/>
              <a:t>Acting out violent or abusive themes or scenarios during play </a:t>
            </a:r>
          </a:p>
        </p:txBody>
      </p:sp>
    </p:spTree>
    <p:extLst>
      <p:ext uri="{BB962C8B-B14F-4D97-AF65-F5344CB8AC3E}">
        <p14:creationId xmlns:p14="http://schemas.microsoft.com/office/powerpoint/2010/main" val="16828803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Signs of Violence in the Home</a:t>
            </a:r>
            <a:endParaRPr lang="en-CA" sz="5400" dirty="0"/>
          </a:p>
        </p:txBody>
      </p:sp>
      <p:sp>
        <p:nvSpPr>
          <p:cNvPr id="8" name="Subtitle 2"/>
          <p:cNvSpPr>
            <a:spLocks noGrp="1"/>
          </p:cNvSpPr>
          <p:nvPr>
            <p:ph type="subTitle" idx="1"/>
          </p:nvPr>
        </p:nvSpPr>
        <p:spPr>
          <a:xfrm>
            <a:off x="5644896" y="2491740"/>
            <a:ext cx="5839968" cy="3840480"/>
          </a:xfrm>
        </p:spPr>
        <p:txBody>
          <a:bodyPr>
            <a:noAutofit/>
          </a:bodyPr>
          <a:lstStyle/>
          <a:p>
            <a:pPr algn="l">
              <a:lnSpc>
                <a:spcPct val="100000"/>
              </a:lnSpc>
            </a:pPr>
            <a:r>
              <a:rPr lang="en-US" dirty="0"/>
              <a:t>Signs a child may have been exposed to domestic violence:</a:t>
            </a:r>
          </a:p>
          <a:p>
            <a:pPr marL="342900" indent="-342900" algn="l">
              <a:lnSpc>
                <a:spcPct val="100000"/>
              </a:lnSpc>
              <a:buFont typeface="Arial" panose="020B0604020202020204" pitchFamily="34" charset="0"/>
              <a:buChar char="•"/>
            </a:pPr>
            <a:r>
              <a:rPr lang="en-US" dirty="0"/>
              <a:t>Showing fear towards parent who is abusive and protectiveness/loyalty to parent experiencing abuse</a:t>
            </a:r>
          </a:p>
          <a:p>
            <a:pPr marL="342900" indent="-342900" algn="l">
              <a:lnSpc>
                <a:spcPct val="100000"/>
              </a:lnSpc>
              <a:buFont typeface="Arial" panose="020B0604020202020204" pitchFamily="34" charset="0"/>
              <a:buChar char="•"/>
            </a:pPr>
            <a:r>
              <a:rPr lang="en-US" dirty="0"/>
              <a:t>Being overly obedient towards authority figures and extremely cautious of rules and expectations in fear of repercussions </a:t>
            </a:r>
          </a:p>
        </p:txBody>
      </p:sp>
    </p:spTree>
    <p:extLst>
      <p:ext uri="{BB962C8B-B14F-4D97-AF65-F5344CB8AC3E}">
        <p14:creationId xmlns:p14="http://schemas.microsoft.com/office/powerpoint/2010/main" val="2035431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6150864" cy="1615757"/>
          </a:xfrm>
        </p:spPr>
        <p:txBody>
          <a:bodyPr>
            <a:noAutofit/>
          </a:bodyPr>
          <a:lstStyle/>
          <a:p>
            <a:pPr algn="l"/>
            <a:r>
              <a:rPr lang="en-US" sz="5400" dirty="0"/>
              <a:t>Signs of Violence in the Home</a:t>
            </a:r>
            <a:endParaRPr lang="en-CA" sz="5400" dirty="0"/>
          </a:p>
        </p:txBody>
      </p:sp>
      <p:sp>
        <p:nvSpPr>
          <p:cNvPr id="8" name="Subtitle 2"/>
          <p:cNvSpPr>
            <a:spLocks noGrp="1"/>
          </p:cNvSpPr>
          <p:nvPr>
            <p:ph type="subTitle" idx="1"/>
          </p:nvPr>
        </p:nvSpPr>
        <p:spPr>
          <a:xfrm>
            <a:off x="5644896" y="2491740"/>
            <a:ext cx="5839968" cy="3840480"/>
          </a:xfrm>
        </p:spPr>
        <p:txBody>
          <a:bodyPr>
            <a:noAutofit/>
          </a:bodyPr>
          <a:lstStyle/>
          <a:p>
            <a:pPr algn="l">
              <a:lnSpc>
                <a:spcPct val="100000"/>
              </a:lnSpc>
            </a:pPr>
            <a:r>
              <a:rPr lang="en-US" b="1" dirty="0"/>
              <a:t>Note:</a:t>
            </a:r>
            <a:r>
              <a:rPr lang="en-US" dirty="0"/>
              <a:t> Not all children who display such difficulties have been exposed to domestic violence. There are many other factors associated with these symptoms. </a:t>
            </a:r>
          </a:p>
        </p:txBody>
      </p:sp>
    </p:spTree>
    <p:extLst>
      <p:ext uri="{BB962C8B-B14F-4D97-AF65-F5344CB8AC3E}">
        <p14:creationId xmlns:p14="http://schemas.microsoft.com/office/powerpoint/2010/main" val="1451242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5839968" cy="911669"/>
          </a:xfrm>
        </p:spPr>
        <p:txBody>
          <a:bodyPr>
            <a:normAutofit/>
          </a:bodyPr>
          <a:lstStyle/>
          <a:p>
            <a:pPr algn="l"/>
            <a:r>
              <a:rPr lang="en-US" sz="5400" dirty="0"/>
              <a:t>Resources</a:t>
            </a:r>
            <a:endParaRPr lang="en-CA" sz="5400" dirty="0"/>
          </a:p>
        </p:txBody>
      </p:sp>
      <p:sp>
        <p:nvSpPr>
          <p:cNvPr id="8" name="Subtitle 2"/>
          <p:cNvSpPr>
            <a:spLocks noGrp="1"/>
          </p:cNvSpPr>
          <p:nvPr>
            <p:ph type="subTitle" idx="1"/>
          </p:nvPr>
        </p:nvSpPr>
        <p:spPr>
          <a:xfrm>
            <a:off x="5644896" y="1719072"/>
            <a:ext cx="5839968" cy="4681728"/>
          </a:xfrm>
        </p:spPr>
        <p:txBody>
          <a:bodyPr>
            <a:normAutofit lnSpcReduction="10000"/>
          </a:bodyPr>
          <a:lstStyle/>
          <a:p>
            <a:pPr marL="342900" indent="-342900" algn="l">
              <a:buFont typeface="Arial" panose="020B0604020202020204" pitchFamily="34" charset="0"/>
              <a:buChar char="•"/>
            </a:pPr>
            <a:r>
              <a:rPr lang="en-US" dirty="0"/>
              <a:t>Baker, L. L., Jaffe, P., &amp; Moore, K. J. (2001). </a:t>
            </a:r>
            <a:r>
              <a:rPr lang="en-US" i="1" dirty="0"/>
              <a:t>Understanding the effects of domestic violence: A handbook for early childhood educators</a:t>
            </a:r>
            <a:r>
              <a:rPr lang="en-US" dirty="0"/>
              <a:t>. Centre for Children and Families in the Justice System, London Family Court Clinic, Inc. </a:t>
            </a:r>
          </a:p>
          <a:p>
            <a:pPr marL="342900" indent="-342900" algn="l">
              <a:buFont typeface="Arial" panose="020B0604020202020204" pitchFamily="34" charset="0"/>
              <a:buChar char="•"/>
            </a:pPr>
            <a:r>
              <a:rPr lang="en-US" dirty="0"/>
              <a:t>Early Childhood Exposure to Domestic Violence: You Can Help (</a:t>
            </a:r>
            <a:r>
              <a:rPr lang="en-US" dirty="0" err="1"/>
              <a:t>n.d.</a:t>
            </a:r>
            <a:r>
              <a:rPr lang="en-US" dirty="0"/>
              <a:t>). </a:t>
            </a:r>
            <a:r>
              <a:rPr lang="en-US" u="sng" dirty="0">
                <a:hlinkClick r:id="rId4"/>
              </a:rPr>
              <a:t>https://www.kpu.ca/sites/default/files/Community%20and%20Health%20Studies/domestic-violence-toolkit.pdf</a:t>
            </a:r>
            <a:endParaRPr lang="en-US" dirty="0"/>
          </a:p>
          <a:p>
            <a:br>
              <a:rPr lang="en-US" dirty="0"/>
            </a:br>
            <a:endParaRPr lang="en-US" dirty="0"/>
          </a:p>
        </p:txBody>
      </p:sp>
    </p:spTree>
    <p:extLst>
      <p:ext uri="{BB962C8B-B14F-4D97-AF65-F5344CB8AC3E}">
        <p14:creationId xmlns:p14="http://schemas.microsoft.com/office/powerpoint/2010/main" val="41456677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850" y="498475"/>
            <a:ext cx="10648950" cy="1325563"/>
          </a:xfrm>
        </p:spPr>
        <p:txBody>
          <a:bodyPr>
            <a:normAutofit/>
          </a:bodyPr>
          <a:lstStyle/>
          <a:p>
            <a:r>
              <a:rPr lang="en-US" sz="5400" dirty="0"/>
              <a:t>Services for Children (Aged 0-6)</a:t>
            </a:r>
            <a:endParaRPr lang="en-CA" sz="5400" dirty="0"/>
          </a:p>
        </p:txBody>
      </p:sp>
      <p:sp>
        <p:nvSpPr>
          <p:cNvPr id="3" name="Content Placeholder 2"/>
          <p:cNvSpPr>
            <a:spLocks noGrp="1"/>
          </p:cNvSpPr>
          <p:nvPr>
            <p:ph idx="1"/>
          </p:nvPr>
        </p:nvSpPr>
        <p:spPr>
          <a:xfrm>
            <a:off x="704850" y="1824038"/>
            <a:ext cx="10515600" cy="4174426"/>
          </a:xfrm>
        </p:spPr>
        <p:txBody>
          <a:bodyPr>
            <a:normAutofit/>
          </a:bodyPr>
          <a:lstStyle/>
          <a:p>
            <a:pPr marL="0" indent="0">
              <a:buNone/>
            </a:pPr>
            <a:r>
              <a:rPr lang="en-US" sz="2400" b="1" dirty="0"/>
              <a:t>Support Trauma Education Program (S.T.E.P)</a:t>
            </a:r>
          </a:p>
          <a:p>
            <a:r>
              <a:rPr lang="en-US" sz="2400" dirty="0"/>
              <a:t>Geared towards children aged 0-5 who have been impacted by domestic violence/homelessness.</a:t>
            </a:r>
          </a:p>
          <a:p>
            <a:r>
              <a:rPr lang="en-US" sz="2400" dirty="0"/>
              <a:t>Provides a nurturing, positive and safe environment where children can engage in play to stimulate their cognitive, physical, emotional and social abilities through play and activity based learning.</a:t>
            </a:r>
          </a:p>
          <a:p>
            <a:r>
              <a:rPr lang="en-US" sz="2400" dirty="0"/>
              <a:t>Goals of the S.T.E.P program is to promote self expression and feelings, self regulation and independence.</a:t>
            </a:r>
          </a:p>
        </p:txBody>
      </p:sp>
    </p:spTree>
    <p:extLst>
      <p:ext uri="{BB962C8B-B14F-4D97-AF65-F5344CB8AC3E}">
        <p14:creationId xmlns:p14="http://schemas.microsoft.com/office/powerpoint/2010/main" val="2802162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850" y="498475"/>
            <a:ext cx="10648950" cy="1325563"/>
          </a:xfrm>
        </p:spPr>
        <p:txBody>
          <a:bodyPr>
            <a:normAutofit fontScale="90000"/>
          </a:bodyPr>
          <a:lstStyle/>
          <a:p>
            <a:r>
              <a:rPr lang="en-US" sz="5400" dirty="0"/>
              <a:t>Services for Children (Aged 5-16)</a:t>
            </a:r>
            <a:endParaRPr lang="en-CA" sz="5400" dirty="0"/>
          </a:p>
        </p:txBody>
      </p:sp>
      <p:sp>
        <p:nvSpPr>
          <p:cNvPr id="3" name="Content Placeholder 2"/>
          <p:cNvSpPr>
            <a:spLocks noGrp="1"/>
          </p:cNvSpPr>
          <p:nvPr>
            <p:ph idx="1"/>
          </p:nvPr>
        </p:nvSpPr>
        <p:spPr>
          <a:xfrm>
            <a:off x="704850" y="1824038"/>
            <a:ext cx="10515600" cy="4174426"/>
          </a:xfrm>
        </p:spPr>
        <p:txBody>
          <a:bodyPr>
            <a:normAutofit/>
          </a:bodyPr>
          <a:lstStyle/>
          <a:p>
            <a:pPr marL="0" indent="0">
              <a:buNone/>
            </a:pPr>
            <a:r>
              <a:rPr lang="en-US" sz="2400" b="1" dirty="0"/>
              <a:t>School Aged Wellness Group </a:t>
            </a:r>
          </a:p>
          <a:p>
            <a:r>
              <a:rPr lang="en-US" sz="2400" dirty="0"/>
              <a:t>Geared towards children aged 5-16 who have been impacted by domestic violence/homelessness.</a:t>
            </a:r>
          </a:p>
          <a:p>
            <a:r>
              <a:rPr lang="en-US" sz="2400" dirty="0"/>
              <a:t>Encourages children and youth to develop their sense of self in a positive, safe and inclusive environment.</a:t>
            </a:r>
          </a:p>
          <a:p>
            <a:r>
              <a:rPr lang="en-US" sz="2400" dirty="0"/>
              <a:t>This program covers the following topics: </a:t>
            </a:r>
          </a:p>
          <a:p>
            <a:pPr lvl="1"/>
            <a:r>
              <a:rPr lang="en-US" sz="2000" dirty="0"/>
              <a:t>Identifying and Managing Emotions</a:t>
            </a:r>
          </a:p>
          <a:p>
            <a:pPr lvl="1"/>
            <a:r>
              <a:rPr lang="en-US" sz="2000" dirty="0"/>
              <a:t>Conflict Management and Problem Solving</a:t>
            </a:r>
          </a:p>
          <a:p>
            <a:pPr lvl="1"/>
            <a:r>
              <a:rPr lang="en-US" sz="2000" dirty="0"/>
              <a:t>Building Healthy Relationships</a:t>
            </a:r>
          </a:p>
          <a:p>
            <a:pPr lvl="1"/>
            <a:r>
              <a:rPr lang="en-US" sz="2000" dirty="0"/>
              <a:t>Anger and Self Regulation</a:t>
            </a:r>
          </a:p>
        </p:txBody>
      </p:sp>
      <p:sp>
        <p:nvSpPr>
          <p:cNvPr id="4" name="Content Placeholder 2"/>
          <p:cNvSpPr txBox="1">
            <a:spLocks/>
          </p:cNvSpPr>
          <p:nvPr/>
        </p:nvSpPr>
        <p:spPr>
          <a:xfrm>
            <a:off x="6029325" y="4251960"/>
            <a:ext cx="5537835" cy="1586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2000" dirty="0"/>
              <a:t>Practicing Self Care</a:t>
            </a:r>
          </a:p>
          <a:p>
            <a:pPr lvl="1"/>
            <a:r>
              <a:rPr lang="en-US" sz="2000" dirty="0"/>
              <a:t>Building Positive Self Esteem</a:t>
            </a:r>
          </a:p>
          <a:p>
            <a:pPr lvl="1"/>
            <a:r>
              <a:rPr lang="en-US" sz="2000" dirty="0"/>
              <a:t>Safety Planning and Setting Boundaries </a:t>
            </a:r>
          </a:p>
          <a:p>
            <a:pPr lvl="1"/>
            <a:endParaRPr lang="en-US" sz="2000" dirty="0"/>
          </a:p>
        </p:txBody>
      </p:sp>
    </p:spTree>
    <p:extLst>
      <p:ext uri="{BB962C8B-B14F-4D97-AF65-F5344CB8AC3E}">
        <p14:creationId xmlns:p14="http://schemas.microsoft.com/office/powerpoint/2010/main" val="2501547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850" y="498475"/>
            <a:ext cx="10648950" cy="1325563"/>
          </a:xfrm>
        </p:spPr>
        <p:txBody>
          <a:bodyPr>
            <a:normAutofit fontScale="90000"/>
          </a:bodyPr>
          <a:lstStyle/>
          <a:p>
            <a:r>
              <a:rPr lang="en-US" sz="5400" dirty="0"/>
              <a:t>Services for Children (Aged 5-16)</a:t>
            </a:r>
            <a:endParaRPr lang="en-CA" sz="5400" dirty="0"/>
          </a:p>
        </p:txBody>
      </p:sp>
      <p:sp>
        <p:nvSpPr>
          <p:cNvPr id="3" name="Content Placeholder 2"/>
          <p:cNvSpPr>
            <a:spLocks noGrp="1"/>
          </p:cNvSpPr>
          <p:nvPr>
            <p:ph idx="1"/>
          </p:nvPr>
        </p:nvSpPr>
        <p:spPr>
          <a:xfrm>
            <a:off x="704850" y="1824038"/>
            <a:ext cx="10515600" cy="4174426"/>
          </a:xfrm>
        </p:spPr>
        <p:txBody>
          <a:bodyPr>
            <a:normAutofit/>
          </a:bodyPr>
          <a:lstStyle/>
          <a:p>
            <a:pPr marL="0" indent="0">
              <a:buNone/>
            </a:pPr>
            <a:r>
              <a:rPr lang="en-US" sz="2400" b="1" dirty="0"/>
              <a:t>Child Witness</a:t>
            </a:r>
          </a:p>
          <a:p>
            <a:pPr marL="0" indent="0">
              <a:buNone/>
            </a:pPr>
            <a:r>
              <a:rPr lang="en-US" sz="2400" dirty="0"/>
              <a:t>Child Witness is for children who have witnessed violence or abuse against their mothers. Children and adolescents aged 5 to 16, meet in small age-appropriate groups to discuss the impact of the abuse they witnessed against their mother. At the same time, mothers attend their own separate sessions to address the impact of abuse on their children and themselves.</a:t>
            </a:r>
          </a:p>
        </p:txBody>
      </p:sp>
    </p:spTree>
    <p:extLst>
      <p:ext uri="{BB962C8B-B14F-4D97-AF65-F5344CB8AC3E}">
        <p14:creationId xmlns:p14="http://schemas.microsoft.com/office/powerpoint/2010/main" val="191223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4850" y="498475"/>
            <a:ext cx="10648950" cy="1325563"/>
          </a:xfrm>
        </p:spPr>
        <p:txBody>
          <a:bodyPr>
            <a:normAutofit fontScale="90000"/>
          </a:bodyPr>
          <a:lstStyle/>
          <a:p>
            <a:r>
              <a:rPr lang="en-US" sz="5400" dirty="0"/>
              <a:t>Services for Children (Aged 5-16)</a:t>
            </a:r>
            <a:endParaRPr lang="en-CA" sz="5400" dirty="0"/>
          </a:p>
        </p:txBody>
      </p:sp>
      <p:sp>
        <p:nvSpPr>
          <p:cNvPr id="3" name="Content Placeholder 2"/>
          <p:cNvSpPr>
            <a:spLocks noGrp="1"/>
          </p:cNvSpPr>
          <p:nvPr>
            <p:ph idx="1"/>
          </p:nvPr>
        </p:nvSpPr>
        <p:spPr>
          <a:xfrm>
            <a:off x="704850" y="1824038"/>
            <a:ext cx="10515600" cy="4174426"/>
          </a:xfrm>
        </p:spPr>
        <p:txBody>
          <a:bodyPr>
            <a:normAutofit/>
          </a:bodyPr>
          <a:lstStyle/>
          <a:p>
            <a:pPr marL="0" indent="0">
              <a:buNone/>
            </a:pPr>
            <a:r>
              <a:rPr lang="en-US" sz="2400" b="1" dirty="0"/>
              <a:t>Individual Counselling</a:t>
            </a:r>
          </a:p>
          <a:p>
            <a:r>
              <a:rPr lang="en-US" sz="2400" dirty="0"/>
              <a:t>Individual supportive counselling is available for children and youth aged 5-16 who have witnessed or experienced domestic violence and homelessness.</a:t>
            </a:r>
          </a:p>
          <a:p>
            <a:r>
              <a:rPr lang="en-US" sz="2400" dirty="0"/>
              <a:t>Counselling services are available for those who reside in shelter and for those in the community who have a caregiver involved in services at Nova Vita.</a:t>
            </a:r>
          </a:p>
        </p:txBody>
      </p:sp>
    </p:spTree>
    <p:extLst>
      <p:ext uri="{BB962C8B-B14F-4D97-AF65-F5344CB8AC3E}">
        <p14:creationId xmlns:p14="http://schemas.microsoft.com/office/powerpoint/2010/main" val="8380241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5839968" cy="1615757"/>
          </a:xfrm>
        </p:spPr>
        <p:txBody>
          <a:bodyPr>
            <a:normAutofit/>
          </a:bodyPr>
          <a:lstStyle/>
          <a:p>
            <a:pPr algn="l"/>
            <a:r>
              <a:rPr lang="en-US" sz="5400" dirty="0"/>
              <a:t>Connecting to Nova Vita</a:t>
            </a:r>
            <a:endParaRPr lang="en-CA" sz="5400" dirty="0"/>
          </a:p>
        </p:txBody>
      </p:sp>
      <p:sp>
        <p:nvSpPr>
          <p:cNvPr id="8" name="Subtitle 2"/>
          <p:cNvSpPr>
            <a:spLocks noGrp="1"/>
          </p:cNvSpPr>
          <p:nvPr>
            <p:ph type="subTitle" idx="1"/>
          </p:nvPr>
        </p:nvSpPr>
        <p:spPr>
          <a:xfrm>
            <a:off x="5644896" y="2491740"/>
            <a:ext cx="5839968" cy="3840480"/>
          </a:xfrm>
        </p:spPr>
        <p:txBody>
          <a:bodyPr>
            <a:normAutofit/>
          </a:bodyPr>
          <a:lstStyle/>
          <a:p>
            <a:pPr algn="l"/>
            <a:r>
              <a:rPr lang="en-US" b="1" dirty="0"/>
              <a:t>Crisis Intervention</a:t>
            </a:r>
          </a:p>
          <a:p>
            <a:pPr algn="l"/>
            <a:r>
              <a:rPr lang="en-US" dirty="0"/>
              <a:t>For immediate support or when looking for bed availability, our crisis lines are open 24/7. Crisis services can be accessed by phone, text or webchat.</a:t>
            </a:r>
          </a:p>
          <a:p>
            <a:br>
              <a:rPr lang="en-US" dirty="0"/>
            </a:b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3720" y="4451140"/>
            <a:ext cx="3762161" cy="1881080"/>
          </a:xfrm>
          <a:prstGeom prst="rect">
            <a:avLst/>
          </a:prstGeom>
        </p:spPr>
      </p:pic>
    </p:spTree>
    <p:extLst>
      <p:ext uri="{BB962C8B-B14F-4D97-AF65-F5344CB8AC3E}">
        <p14:creationId xmlns:p14="http://schemas.microsoft.com/office/powerpoint/2010/main" val="2613917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ctrTitle"/>
          </p:nvPr>
        </p:nvSpPr>
        <p:spPr>
          <a:xfrm>
            <a:off x="5644896" y="715963"/>
            <a:ext cx="5839968" cy="1615757"/>
          </a:xfrm>
        </p:spPr>
        <p:txBody>
          <a:bodyPr>
            <a:normAutofit/>
          </a:bodyPr>
          <a:lstStyle/>
          <a:p>
            <a:pPr algn="l"/>
            <a:r>
              <a:rPr lang="en-US" sz="5400" dirty="0"/>
              <a:t>Connecting to Nova Vita</a:t>
            </a:r>
            <a:endParaRPr lang="en-CA" sz="5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2616" y="4511040"/>
            <a:ext cx="3749040" cy="1874520"/>
          </a:xfrm>
          <a:prstGeom prst="rect">
            <a:avLst/>
          </a:prstGeom>
        </p:spPr>
      </p:pic>
      <p:sp>
        <p:nvSpPr>
          <p:cNvPr id="8" name="Subtitle 2"/>
          <p:cNvSpPr>
            <a:spLocks noGrp="1"/>
          </p:cNvSpPr>
          <p:nvPr>
            <p:ph type="subTitle" idx="1"/>
          </p:nvPr>
        </p:nvSpPr>
        <p:spPr>
          <a:xfrm>
            <a:off x="5644896" y="2491740"/>
            <a:ext cx="5839968" cy="3840480"/>
          </a:xfrm>
        </p:spPr>
        <p:txBody>
          <a:bodyPr>
            <a:normAutofit/>
          </a:bodyPr>
          <a:lstStyle/>
          <a:p>
            <a:pPr algn="l"/>
            <a:r>
              <a:rPr lang="en-US" b="1" dirty="0"/>
              <a:t>Support in the Community</a:t>
            </a:r>
          </a:p>
          <a:p>
            <a:pPr algn="l"/>
            <a:r>
              <a:rPr lang="en-US" dirty="0"/>
              <a:t>To get in contact with Nova Vita for group or individual counselling, connect with our Intake Coordinator. Our Intake Coordinator can be reached at 519-752-1005 </a:t>
            </a:r>
            <a:r>
              <a:rPr lang="en-US" dirty="0" err="1"/>
              <a:t>ext</a:t>
            </a:r>
            <a:r>
              <a:rPr lang="en-US" dirty="0"/>
              <a:t> 221.</a:t>
            </a:r>
          </a:p>
          <a:p>
            <a:br>
              <a:rPr lang="en-US" dirty="0"/>
            </a:br>
            <a:endParaRPr lang="en-US" dirty="0"/>
          </a:p>
        </p:txBody>
      </p:sp>
    </p:spTree>
    <p:extLst>
      <p:ext uri="{BB962C8B-B14F-4D97-AF65-F5344CB8AC3E}">
        <p14:creationId xmlns:p14="http://schemas.microsoft.com/office/powerpoint/2010/main" val="22423872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644896" y="715963"/>
            <a:ext cx="5839968" cy="911669"/>
          </a:xfrm>
        </p:spPr>
        <p:txBody>
          <a:bodyPr>
            <a:normAutofit/>
          </a:bodyPr>
          <a:lstStyle/>
          <a:p>
            <a:pPr algn="l"/>
            <a:r>
              <a:rPr lang="en-US" sz="5400" dirty="0"/>
              <a:t>For More Info</a:t>
            </a:r>
            <a:endParaRPr lang="en-CA" sz="5400" dirty="0"/>
          </a:p>
        </p:txBody>
      </p:sp>
      <p:sp>
        <p:nvSpPr>
          <p:cNvPr id="3" name="Subtitle 2"/>
          <p:cNvSpPr>
            <a:spLocks noGrp="1"/>
          </p:cNvSpPr>
          <p:nvPr>
            <p:ph type="subTitle" idx="1"/>
          </p:nvPr>
        </p:nvSpPr>
        <p:spPr>
          <a:xfrm>
            <a:off x="5644896" y="1719072"/>
            <a:ext cx="5839968" cy="2379472"/>
          </a:xfrm>
        </p:spPr>
        <p:txBody>
          <a:bodyPr>
            <a:normAutofit/>
          </a:bodyPr>
          <a:lstStyle/>
          <a:p>
            <a:pPr algn="l">
              <a:lnSpc>
                <a:spcPct val="100000"/>
              </a:lnSpc>
            </a:pPr>
            <a:r>
              <a:rPr lang="en-US" dirty="0"/>
              <a:t>For more information regarding services provided at Nova Vita, visit: </a:t>
            </a:r>
            <a:r>
              <a:rPr lang="en-US" dirty="0">
                <a:hlinkClick r:id="rId3"/>
              </a:rPr>
              <a:t>www.novavita.org/what-we-do</a:t>
            </a:r>
            <a:endParaRPr lang="en-US" dirty="0"/>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8317"/>
          <a:stretch/>
        </p:blipFill>
        <p:spPr>
          <a:xfrm>
            <a:off x="6650592" y="3169920"/>
            <a:ext cx="4085988" cy="3337560"/>
          </a:xfrm>
          <a:prstGeom prst="rect">
            <a:avLst/>
          </a:prstGeom>
        </p:spPr>
      </p:pic>
    </p:spTree>
    <p:extLst>
      <p:ext uri="{BB962C8B-B14F-4D97-AF65-F5344CB8AC3E}">
        <p14:creationId xmlns:p14="http://schemas.microsoft.com/office/powerpoint/2010/main" val="1284626888"/>
      </p:ext>
    </p:extLst>
  </p:cSld>
  <p:clrMapOvr>
    <a:masterClrMapping/>
  </p:clrMapOvr>
</p:sld>
</file>

<file path=ppt/theme/theme1.xml><?xml version="1.0" encoding="utf-8"?>
<a:theme xmlns:a="http://schemas.openxmlformats.org/drawingml/2006/main" name="Office Theme">
  <a:themeElements>
    <a:clrScheme name="Nova Vita">
      <a:dk1>
        <a:srgbClr val="414141"/>
      </a:dk1>
      <a:lt1>
        <a:srgbClr val="FFFFFF"/>
      </a:lt1>
      <a:dk2>
        <a:srgbClr val="7030A0"/>
      </a:dk2>
      <a:lt2>
        <a:srgbClr val="00B0F0"/>
      </a:lt2>
      <a:accent1>
        <a:srgbClr val="92D050"/>
      </a:accent1>
      <a:accent2>
        <a:srgbClr val="FFFFFF"/>
      </a:accent2>
      <a:accent3>
        <a:srgbClr val="FFFFFF"/>
      </a:accent3>
      <a:accent4>
        <a:srgbClr val="FFFFFF"/>
      </a:accent4>
      <a:accent5>
        <a:srgbClr val="FFFFFF"/>
      </a:accent5>
      <a:accent6>
        <a:srgbClr val="FFFFFF"/>
      </a:accent6>
      <a:hlink>
        <a:srgbClr val="AB73D5"/>
      </a:hlink>
      <a:folHlink>
        <a:srgbClr val="6C606A"/>
      </a:folHlink>
    </a:clrScheme>
    <a:fontScheme name="Nova Vita">
      <a:majorFont>
        <a:latin typeface="Century Gothic"/>
        <a:ea typeface=""/>
        <a:cs typeface=""/>
      </a:majorFont>
      <a:minorFont>
        <a:latin typeface="Mul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43D172A6E9854DB4787987757DAB9E" ma:contentTypeVersion="15" ma:contentTypeDescription="Create a new document." ma:contentTypeScope="" ma:versionID="19b9a11146ad57b52f91a949dededa74">
  <xsd:schema xmlns:xsd="http://www.w3.org/2001/XMLSchema" xmlns:xs="http://www.w3.org/2001/XMLSchema" xmlns:p="http://schemas.microsoft.com/office/2006/metadata/properties" xmlns:ns2="ceaf24f9-ad84-4844-83d1-6ca6a8960e09" xmlns:ns3="89f088b6-6d40-43fa-a319-90085512dcdf" targetNamespace="http://schemas.microsoft.com/office/2006/metadata/properties" ma:root="true" ma:fieldsID="3fae01ae101042a76411d7e1c900e352" ns2:_="" ns3:_="">
    <xsd:import namespace="ceaf24f9-ad84-4844-83d1-6ca6a8960e09"/>
    <xsd:import namespace="89f088b6-6d40-43fa-a319-90085512dcd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af24f9-ad84-4844-83d1-6ca6a8960e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422beae5-d2bb-4710-9274-7eb3c172ec76"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Location" ma:index="19"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f088b6-6d40-43fa-a319-90085512dcdf"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cd222b7a-4a76-481e-9635-864167227de3}" ma:internalName="TaxCatchAll" ma:showField="CatchAllData" ma:web="89f088b6-6d40-43fa-a319-90085512dcd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eaf24f9-ad84-4844-83d1-6ca6a8960e09">
      <Terms xmlns="http://schemas.microsoft.com/office/infopath/2007/PartnerControls"/>
    </lcf76f155ced4ddcb4097134ff3c332f>
    <TaxCatchAll xmlns="89f088b6-6d40-43fa-a319-90085512dcdf" xsi:nil="true"/>
  </documentManagement>
</p:properties>
</file>

<file path=customXml/itemProps1.xml><?xml version="1.0" encoding="utf-8"?>
<ds:datastoreItem xmlns:ds="http://schemas.openxmlformats.org/officeDocument/2006/customXml" ds:itemID="{CF8D772A-194A-41CA-9BB6-C4237F8191FA}"/>
</file>

<file path=customXml/itemProps2.xml><?xml version="1.0" encoding="utf-8"?>
<ds:datastoreItem xmlns:ds="http://schemas.openxmlformats.org/officeDocument/2006/customXml" ds:itemID="{7E6BF822-AFA3-40C3-9EC3-BF221D6E3F5F}"/>
</file>

<file path=customXml/itemProps3.xml><?xml version="1.0" encoding="utf-8"?>
<ds:datastoreItem xmlns:ds="http://schemas.openxmlformats.org/officeDocument/2006/customXml" ds:itemID="{97DAC0DC-BB10-45A4-A1B3-BAB137D1028E}"/>
</file>

<file path=docProps/app.xml><?xml version="1.0" encoding="utf-8"?>
<Properties xmlns="http://schemas.openxmlformats.org/officeDocument/2006/extended-properties" xmlns:vt="http://schemas.openxmlformats.org/officeDocument/2006/docPropsVTypes">
  <TotalTime>1572</TotalTime>
  <Words>1158</Words>
  <Application>Microsoft Office PowerPoint</Application>
  <PresentationFormat>Widescreen</PresentationFormat>
  <Paragraphs>123</Paragraphs>
  <Slides>25</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Century Gothic</vt:lpstr>
      <vt:lpstr>Muli</vt:lpstr>
      <vt:lpstr>Office Theme</vt:lpstr>
      <vt:lpstr>NOVA VITA DOMESTIC VIOLENCE PREVENTION SERVICES</vt:lpstr>
      <vt:lpstr>Who We Are</vt:lpstr>
      <vt:lpstr>Services for Children (Aged 0-6)</vt:lpstr>
      <vt:lpstr>Services for Children (Aged 5-16)</vt:lpstr>
      <vt:lpstr>Services for Children (Aged 5-16)</vt:lpstr>
      <vt:lpstr>Services for Children (Aged 5-16)</vt:lpstr>
      <vt:lpstr>Connecting to Nova Vita</vt:lpstr>
      <vt:lpstr>Connecting to Nova Vita</vt:lpstr>
      <vt:lpstr>For More Info</vt:lpstr>
      <vt:lpstr>How Educators Can Connect</vt:lpstr>
      <vt:lpstr>Supporting Families in Service</vt:lpstr>
      <vt:lpstr>Supporting Families in Service</vt:lpstr>
      <vt:lpstr>How to Respond As An Educator</vt:lpstr>
      <vt:lpstr>B.L.O.S.S.O.M</vt:lpstr>
      <vt:lpstr>B.L.O.S.S.O.M</vt:lpstr>
      <vt:lpstr>B.L.O.S.S.O.M</vt:lpstr>
      <vt:lpstr>B.L.O.S.S.O.M</vt:lpstr>
      <vt:lpstr>B.L.O.S.S.O.M</vt:lpstr>
      <vt:lpstr>B.L.O.S.S.O.M</vt:lpstr>
      <vt:lpstr>B.L.O.S.S.O.M</vt:lpstr>
      <vt:lpstr>Signs of Violence in the Home</vt:lpstr>
      <vt:lpstr>Signs of Violence in the Home</vt:lpstr>
      <vt:lpstr>Signs of Violence in the Home</vt:lpstr>
      <vt:lpstr>Signs of Violence in the Home</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Ruddell</dc:creator>
  <cp:lastModifiedBy>Karen Bulmer</cp:lastModifiedBy>
  <cp:revision>101</cp:revision>
  <cp:lastPrinted>2024-04-26T14:48:53Z</cp:lastPrinted>
  <dcterms:created xsi:type="dcterms:W3CDTF">2021-02-17T20:14:03Z</dcterms:created>
  <dcterms:modified xsi:type="dcterms:W3CDTF">2024-04-26T17:22:20Z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0x010100E243D172A6E9854DB4787987757DAB9E</vt:lpwstr>
  </property>
</Properties>
</file>